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7" r:id="rId8"/>
    <p:sldId id="264" r:id="rId9"/>
    <p:sldId id="265" r:id="rId10"/>
    <p:sldId id="260" r:id="rId11"/>
    <p:sldId id="266" r:id="rId1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01540806" val="1020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01540806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0154080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1772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FCF7-B9DD-F30A-931E-4F5FB250651A}" type="datetime1">
              <a:t>9/26/2024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A0B7-F9DD-F356-931E-0F03EE50655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9DD-93DD-F37F-931E-652AC7506530}" type="datetime1">
              <a:t>9/26/2024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DE5E-10DD-F328-931E-E67D905065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90BE-F0DD-F366-931E-0633DE506553}" type="datetime1">
              <a:t>9/26/2024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A6F6-B8DD-F350-931E-4E05E85065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DA8A-C4DD-F32C-931E-327994506567}" type="datetime1">
              <a:t>9/26/2024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8C37-79DD-F37A-931E-8F2FC25065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C61-2FDD-F37A-931E-D92FC250658C}" type="datetime1">
              <a:t>9/26/2024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83F-71DD-F33E-931E-876B865065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BAA-E4DD-F37D-931E-1228C5506547}" type="datetime1">
              <a:t>9/26/2024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D711-5FDD-F321-931E-A974995065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CCD2-9CDD-F33A-931E-6A6F8250653F}" type="datetime1">
              <a:t>9/26/2024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5E1-AFDD-F333-931E-59668B5065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F72C-62DD-F301-931E-9454B95065C1}" type="datetime1">
              <a:t>9/26/2024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8B89-C7DD-F37D-931E-3128C550656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E80E-40DD-F31E-931E-B64BA65065E3}" type="datetime1">
              <a:t>9/26/2024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D3B-75DD-F33B-931E-836E835065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ADDF-91DD-F35B-931E-670EE3506532}" type="datetime1">
              <a:t>9/26/2024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9D9C-D2DD-F36B-931E-243ED35065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DCD4-9ADD-F32A-931E-6C7F92506539}" type="datetime1">
              <a:t>9/26/2024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B10-5EDD-F33D-931E-A868855065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0A69B81-CFDD-F36D-931E-3938D550656C}" type="datetime1">
              <a:t>9/26/2024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A6F46F-21DD-F302-931E-D757BA506582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tudiesinenglish.med.bg.ac.rs/courses/fifth-year/surger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miroslav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iesinenglish.med.bg.ac.rs/mood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Course in Surgery, IX semester 20</a:t>
            </a:r>
            <a:r>
              <a:rPr lang="sr-Latn-RS" dirty="0"/>
              <a:t>24</a:t>
            </a:r>
            <a:r>
              <a:rPr dirty="0"/>
              <a:t>/2</a:t>
            </a:r>
            <a:r>
              <a:rPr lang="sr-Latn-RS" dirty="0"/>
              <a:t>5</a:t>
            </a:r>
            <a:endParaRPr dirty="0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University of Belgrade, </a:t>
            </a:r>
            <a:r>
              <a:rPr lang="sr-Latn-RS" dirty="0"/>
              <a:t>Faculty</a:t>
            </a:r>
            <a:r>
              <a:rPr dirty="0"/>
              <a:t> of medicine</a:t>
            </a:r>
          </a:p>
          <a:p>
            <a:r>
              <a:rPr dirty="0"/>
              <a:t>Chair for Surgery and </a:t>
            </a:r>
            <a:r>
              <a:rPr lang="sr-Latn-RS" dirty="0"/>
              <a:t>A</a:t>
            </a:r>
            <a:r>
              <a:rPr dirty="0" err="1"/>
              <a:t>nesthesiology</a:t>
            </a:r>
            <a:endParaRPr dirty="0"/>
          </a:p>
        </p:txBody>
      </p:sp>
      <p:pic>
        <p:nvPicPr>
          <p:cNvPr id="1026" name="Picture 2" descr="University of Belgrade - Faculty of Medicine: Studies in English">
            <a:extLst>
              <a:ext uri="{FF2B5EF4-FFF2-40B4-BE49-F238E27FC236}">
                <a16:creationId xmlns:a16="http://schemas.microsoft.com/office/drawing/2014/main" id="{30175D11-EFF3-B93A-1D8A-AE6559BC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5289"/>
            <a:ext cx="292145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128270"/>
            <a:ext cx="10972800" cy="786765"/>
          </a:xfrm>
        </p:spPr>
        <p:txBody>
          <a:bodyPr/>
          <a:lstStyle/>
          <a:p>
            <a:r>
              <a:rPr lang="sr-Latn-RS" dirty="0"/>
              <a:t>Other</a:t>
            </a:r>
            <a:r>
              <a:rPr dirty="0"/>
              <a:t> in</a:t>
            </a:r>
            <a:r>
              <a:rPr lang="sr-Latn-RS" dirty="0"/>
              <a:t>formations</a:t>
            </a:r>
            <a:endParaRPr dirty="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276350"/>
            <a:ext cx="10972800" cy="51295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RS" sz="2800" dirty="0"/>
              <a:t>For practicals, s</a:t>
            </a:r>
            <a:r>
              <a:rPr sz="2800" dirty="0" err="1"/>
              <a:t>tudents</a:t>
            </a:r>
            <a:r>
              <a:rPr sz="2800" dirty="0"/>
              <a:t> must </a:t>
            </a:r>
            <a:r>
              <a:rPr lang="sr-Latn-RS" sz="2800" dirty="0"/>
              <a:t>have </a:t>
            </a:r>
            <a:r>
              <a:rPr sz="2800" dirty="0"/>
              <a:t>the white coat above</a:t>
            </a:r>
            <a:r>
              <a:rPr lang="sr-Latn-RS" sz="2800" dirty="0"/>
              <a:t> clothes and should have stethoscopes</a:t>
            </a:r>
          </a:p>
          <a:p>
            <a:endParaRPr lang="sr-Latn-RS" sz="2800" dirty="0"/>
          </a:p>
          <a:p>
            <a:r>
              <a:rPr lang="sr-Latn-RS" sz="2800" dirty="0">
                <a:solidFill>
                  <a:srgbClr val="FF0000"/>
                </a:solidFill>
              </a:rPr>
              <a:t>The attendance of theoretical lectures and practicals will be graded from 0-10 points </a:t>
            </a:r>
            <a:r>
              <a:rPr lang="sr-Latn-RS" sz="2800" dirty="0"/>
              <a:t>(pre-final test activities), thus making 10% of total possible points of final mark - see „Grading policy“: </a:t>
            </a:r>
          </a:p>
          <a:p>
            <a:pPr marL="0" indent="0">
              <a:buNone/>
            </a:pPr>
            <a:r>
              <a:rPr lang="sr-Latn-RS" sz="2800" dirty="0">
                <a:hlinkClick r:id="rId2"/>
              </a:rPr>
              <a:t>http://studiesinenglish.med.bg.ac.rs/courses/fifth-year/surgery/</a:t>
            </a:r>
            <a:endParaRPr lang="sr-Latn-RS" sz="2800" dirty="0"/>
          </a:p>
          <a:p>
            <a:pPr marL="0" indent="0">
              <a:buNone/>
            </a:pPr>
            <a:endParaRPr lang="sr-Latn-R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sr-Latn-RS" sz="2800" dirty="0"/>
              <a:t>Students that missed more than 1/3 of practicals (for any reason) cannot get semestral signature (see the Rulebook for the studies in English, paragraph 35-6).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B3BD-5BE7-4ACB-8BDC-4838BA41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7F2A-7C82-428A-8729-46DF45D3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42510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Course director: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sz="4000" dirty="0"/>
              <a:t>Miroslav Marković, MD, PhD</a:t>
            </a:r>
          </a:p>
          <a:p>
            <a:pPr marL="0" indent="0" algn="r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dirty="0"/>
              <a:t>General and Vascular Surgeon, full Professor of Surgery</a:t>
            </a:r>
          </a:p>
          <a:p>
            <a:pPr marL="0" indent="0" algn="r">
              <a:buNone/>
            </a:pPr>
            <a:r>
              <a:rPr lang="sr-Latn-RS" dirty="0"/>
              <a:t>Second Surgical Clinic, Clinical Centre of Serbia</a:t>
            </a:r>
          </a:p>
          <a:p>
            <a:pPr marL="0" indent="0" algn="r">
              <a:buNone/>
            </a:pPr>
            <a:r>
              <a:rPr lang="sr-Latn-RS" dirty="0">
                <a:hlinkClick r:id="rId2"/>
              </a:rPr>
              <a:t>drmiroslav@gmail.com</a:t>
            </a:r>
            <a:endParaRPr lang="sr-Latn-RS" dirty="0"/>
          </a:p>
          <a:p>
            <a:pPr marL="0" indent="0" algn="r">
              <a:buNone/>
            </a:pPr>
            <a:r>
              <a:rPr lang="sr-Latn-RS" dirty="0"/>
              <a:t>Whatsapp / Viber : +381637135746 </a:t>
            </a:r>
          </a:p>
        </p:txBody>
      </p:sp>
    </p:spTree>
    <p:extLst>
      <p:ext uri="{BB962C8B-B14F-4D97-AF65-F5344CB8AC3E}">
        <p14:creationId xmlns:p14="http://schemas.microsoft.com/office/powerpoint/2010/main" val="21817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DMzmQ0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EHAAD/fwAA/38AAAAAAAAJAAAABAAAAPY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DMzmQZ/f38AgICAA8zMzADAwP8Af39/AAAAAAAAAAAAAAAAAAAAAAAAAAAAIQAAABgAAAAUAAAAnwYAAGcZAABrRAAAMiQAABAAAAAmAAAACAAAAP//////////MAAAABQAAAAAAAAAAAD//wAAAQAAAP//AAABAA=="/>
              </a:ext>
            </a:extLst>
          </p:cNvSpPr>
          <p:nvPr/>
        </p:nvSpPr>
        <p:spPr>
          <a:xfrm>
            <a:off x="1076325" y="4799330"/>
            <a:ext cx="10045700" cy="1754505"/>
          </a:xfrm>
          <a:prstGeom prst="rect">
            <a:avLst/>
          </a:prstGeom>
          <a:ln>
            <a:solidFill>
              <a:srgbClr val="00B050"/>
            </a:solidFill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r">
              <a:defRPr sz="2400"/>
            </a:pPr>
            <a:r>
              <a:rPr sz="8000" dirty="0">
                <a:solidFill>
                  <a:schemeClr val="tx1"/>
                </a:solidFill>
              </a:rPr>
              <a:t>X</a:t>
            </a:r>
            <a:r>
              <a:rPr dirty="0">
                <a:solidFill>
                  <a:schemeClr val="tx1"/>
                </a:solidFill>
              </a:rPr>
              <a:t> </a:t>
            </a:r>
          </a:p>
          <a:p>
            <a:pPr algn="r">
              <a:defRPr sz="2400"/>
            </a:pPr>
            <a:r>
              <a:rPr dirty="0">
                <a:solidFill>
                  <a:schemeClr val="tx1"/>
                </a:solidFill>
              </a:rPr>
              <a:t>semester</a:t>
            </a:r>
          </a:p>
        </p:txBody>
      </p:sp>
      <p:sp>
        <p:nvSpPr>
          <p:cNvPr id="4" name="Textbox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DMzmQ0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EH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DMzmQZ/f38AgICAA8zMzADAwP8Af39/AAAAAAAAAAAAAAAAAAAAAAAAAAAAIQAAABgAAAAUAAAAnwYAAM0MAABrRAAARxgAABAAAAAmAAAACAAAAP//////////MAAAABQAAAAAAAAAAAD//wAAAQAAAP//AAABAA=="/>
              </a:ext>
            </a:extLst>
          </p:cNvSpPr>
          <p:nvPr/>
        </p:nvSpPr>
        <p:spPr>
          <a:xfrm>
            <a:off x="1073150" y="1850390"/>
            <a:ext cx="10045700" cy="2766061"/>
          </a:xfrm>
          <a:prstGeom prst="rect">
            <a:avLst/>
          </a:prstGeom>
          <a:ln>
            <a:solidFill>
              <a:srgbClr val="00B050"/>
            </a:solidFill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r">
              <a:defRPr sz="2400"/>
            </a:pPr>
            <a:r>
              <a:rPr sz="8000" dirty="0">
                <a:solidFill>
                  <a:srgbClr val="0070C0"/>
                </a:solidFill>
              </a:rPr>
              <a:t>IX</a:t>
            </a:r>
            <a:r>
              <a:rPr dirty="0"/>
              <a:t> </a:t>
            </a:r>
            <a:br>
              <a:rPr dirty="0"/>
            </a:br>
            <a:r>
              <a:rPr dirty="0">
                <a:solidFill>
                  <a:srgbClr val="0070C0"/>
                </a:solidFill>
              </a:rPr>
              <a:t>semester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M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132840"/>
            <a:ext cx="10972800" cy="4526280"/>
          </a:xfrm>
        </p:spPr>
        <p:txBody>
          <a:bodyPr/>
          <a:lstStyle/>
          <a:p>
            <a:r>
              <a:rPr dirty="0"/>
              <a:t>Course in surgery has several sub</a:t>
            </a:r>
            <a:r>
              <a:rPr lang="sr-Latn-RS" dirty="0"/>
              <a:t>-</a:t>
            </a:r>
            <a:r>
              <a:rPr dirty="0"/>
              <a:t>courses</a:t>
            </a:r>
            <a:br>
              <a:rPr lang="sr-Latn-RS" dirty="0"/>
            </a:br>
            <a:endParaRPr sz="1800" dirty="0"/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Anesthesiology</a:t>
            </a:r>
            <a:r>
              <a:rPr lang="sr-Latn-RS" dirty="0">
                <a:solidFill>
                  <a:srgbClr val="0070C0"/>
                </a:solidFill>
              </a:rPr>
              <a:t> (including simulations)</a:t>
            </a:r>
            <a:endParaRPr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General </a:t>
            </a:r>
            <a:r>
              <a:rPr lang="sr-Latn-RS" dirty="0">
                <a:solidFill>
                  <a:srgbClr val="0070C0"/>
                </a:solidFill>
              </a:rPr>
              <a:t>&amp; </a:t>
            </a:r>
            <a:r>
              <a:rPr dirty="0">
                <a:solidFill>
                  <a:srgbClr val="0070C0"/>
                </a:solidFill>
              </a:rPr>
              <a:t>Digestive surgery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lang="sr-Latn-RS" dirty="0">
                <a:solidFill>
                  <a:srgbClr val="0070C0"/>
                </a:solidFill>
              </a:rPr>
              <a:t>Thoracic surgery</a:t>
            </a:r>
            <a:endParaRPr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Cardi</a:t>
            </a:r>
            <a:r>
              <a:rPr lang="sr-Latn-RS" dirty="0">
                <a:solidFill>
                  <a:srgbClr val="0070C0"/>
                </a:solidFill>
              </a:rPr>
              <a:t>ac and V</a:t>
            </a:r>
            <a:r>
              <a:rPr dirty="0" err="1">
                <a:solidFill>
                  <a:srgbClr val="0070C0"/>
                </a:solidFill>
              </a:rPr>
              <a:t>ascular</a:t>
            </a:r>
            <a:r>
              <a:rPr dirty="0">
                <a:solidFill>
                  <a:srgbClr val="0070C0"/>
                </a:solidFill>
              </a:rPr>
              <a:t> surgery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lang="sr-Latn-RS" dirty="0">
                <a:solidFill>
                  <a:srgbClr val="0070C0"/>
                </a:solidFill>
              </a:rPr>
              <a:t>Plastic surgery</a:t>
            </a:r>
            <a:endParaRPr dirty="0">
              <a:solidFill>
                <a:srgbClr val="0070C0"/>
              </a:solidFill>
            </a:endParaRPr>
          </a:p>
          <a:p>
            <a:pPr lvl="1"/>
            <a:endParaRPr dirty="0"/>
          </a:p>
          <a:p>
            <a:pPr lvl="1"/>
            <a:endParaRPr lang="sr-Latn-RS" dirty="0"/>
          </a:p>
          <a:p>
            <a:pPr lvl="1"/>
            <a:r>
              <a:rPr dirty="0"/>
              <a:t>Orthopedic surgery, neurosurgery, plastic, endocrine, </a:t>
            </a:r>
            <a:br>
              <a:rPr lang="sr-Latn-RS" dirty="0"/>
            </a:br>
            <a:r>
              <a:rPr dirty="0"/>
              <a:t>urology, pediatric, </a:t>
            </a:r>
            <a:br>
              <a:rPr dirty="0"/>
            </a:br>
            <a:r>
              <a:rPr dirty="0"/>
              <a:t>surgical oncology...</a:t>
            </a:r>
          </a:p>
          <a:p>
            <a:endParaRPr dirty="0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o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56515"/>
            <a:ext cx="10972800" cy="1143000"/>
          </a:xfrm>
        </p:spPr>
        <p:txBody>
          <a:bodyPr/>
          <a:lstStyle/>
          <a:p>
            <a:r>
              <a:rPr dirty="0"/>
              <a:t>General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53BF4-6D84-82E3-9D32-B94AEBDE6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1" y="1"/>
            <a:ext cx="10738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lu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-86995"/>
            <a:ext cx="10972800" cy="1143000"/>
          </a:xfrm>
        </p:spPr>
        <p:txBody>
          <a:bodyPr/>
          <a:lstStyle/>
          <a:p>
            <a:r>
              <a:t>Instructions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lu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499110" y="1204595"/>
            <a:ext cx="11226800" cy="5596890"/>
          </a:xfrm>
        </p:spPr>
        <p:txBody>
          <a:bodyPr/>
          <a:lstStyle/>
          <a:p>
            <a:pPr>
              <a:defRPr sz="3000"/>
            </a:pPr>
            <a:r>
              <a:rPr sz="2800" dirty="0"/>
              <a:t>Lecture</a:t>
            </a:r>
            <a:r>
              <a:rPr lang="sr-Latn-RS" sz="2800" dirty="0"/>
              <a:t>s (theoretical and practicals) will be held in live format</a:t>
            </a:r>
          </a:p>
          <a:p>
            <a:pPr marL="0" indent="0">
              <a:buNone/>
              <a:defRPr sz="3000"/>
            </a:pPr>
            <a:endParaRPr sz="900" u="sng" dirty="0">
              <a:solidFill>
                <a:schemeClr val="hlink"/>
              </a:solidFill>
              <a:hlinkClick r:id="rId2"/>
            </a:endParaRPr>
          </a:p>
          <a:p>
            <a:pPr>
              <a:defRPr sz="3000"/>
            </a:pPr>
            <a:r>
              <a:rPr sz="2800" dirty="0" err="1"/>
              <a:t>Practicals</a:t>
            </a:r>
            <a:r>
              <a:rPr sz="2800" dirty="0"/>
              <a:t> will be held in 14 Teaching bases, clinics and hospitals</a:t>
            </a:r>
            <a:endParaRPr lang="sr-Latn-RS" sz="2800" dirty="0"/>
          </a:p>
          <a:p>
            <a:pPr marL="0" indent="0">
              <a:buNone/>
              <a:defRPr sz="3000"/>
            </a:pPr>
            <a:endParaRPr sz="900" dirty="0"/>
          </a:p>
          <a:p>
            <a:pPr>
              <a:defRPr sz="3000"/>
            </a:pPr>
            <a:r>
              <a:rPr lang="en-GB" sz="2800" u="sng" dirty="0">
                <a:solidFill>
                  <a:srgbClr val="FF0000"/>
                </a:solidFill>
              </a:rPr>
              <a:t>Please note that </a:t>
            </a:r>
            <a:r>
              <a:rPr lang="sr-Latn-RS" sz="2800" u="sng" dirty="0">
                <a:solidFill>
                  <a:srgbClr val="FF0000"/>
                </a:solidFill>
              </a:rPr>
              <a:t>f</a:t>
            </a:r>
            <a:r>
              <a:rPr lang="en-GB" sz="2800" u="sng" dirty="0" err="1">
                <a:solidFill>
                  <a:srgbClr val="FF0000"/>
                </a:solidFill>
              </a:rPr>
              <a:t>irst</a:t>
            </a:r>
            <a:r>
              <a:rPr lang="en-GB" sz="2800" u="sng" dirty="0">
                <a:solidFill>
                  <a:srgbClr val="FF0000"/>
                </a:solidFill>
              </a:rPr>
              <a:t> and second week have different timetable </a:t>
            </a:r>
            <a:r>
              <a:rPr lang="sr-Latn-RS" sz="2800" u="sng" dirty="0">
                <a:solidFill>
                  <a:srgbClr val="FF0000"/>
                </a:solidFill>
              </a:rPr>
              <a:t>than</a:t>
            </a:r>
            <a:r>
              <a:rPr lang="en-GB" sz="2800" u="sng" dirty="0">
                <a:solidFill>
                  <a:srgbClr val="FF0000"/>
                </a:solidFill>
              </a:rPr>
              <a:t> the rest of the course (read further</a:t>
            </a:r>
            <a:r>
              <a:rPr lang="sr-Latn-RS" sz="2800" u="sng" dirty="0">
                <a:solidFill>
                  <a:srgbClr val="FF0000"/>
                </a:solidFill>
              </a:rPr>
              <a:t>!</a:t>
            </a:r>
            <a:r>
              <a:rPr lang="en-GB" sz="2800" u="sng" dirty="0">
                <a:solidFill>
                  <a:srgbClr val="FF0000"/>
                </a:solidFill>
              </a:rPr>
              <a:t>)</a:t>
            </a:r>
            <a:endParaRPr lang="sr-Latn-RS" sz="2800" u="sng" dirty="0">
              <a:solidFill>
                <a:srgbClr val="FF0000"/>
              </a:solidFill>
            </a:endParaRPr>
          </a:p>
          <a:p>
            <a:pPr marL="0" indent="0">
              <a:buNone/>
              <a:defRPr sz="3000"/>
            </a:pPr>
            <a:endParaRPr lang="en-GB" sz="900" dirty="0">
              <a:solidFill>
                <a:srgbClr val="FF0000"/>
              </a:solidFill>
            </a:endParaRPr>
          </a:p>
          <a:p>
            <a:pPr>
              <a:defRPr sz="3000"/>
            </a:pPr>
            <a:r>
              <a:rPr sz="2800" dirty="0"/>
              <a:t>There </a:t>
            </a:r>
            <a:r>
              <a:rPr lang="sr-Latn-RS" sz="2800" dirty="0"/>
              <a:t>will be</a:t>
            </a:r>
            <a:r>
              <a:rPr sz="2800" dirty="0"/>
              <a:t> </a:t>
            </a:r>
            <a:r>
              <a:rPr lang="sr-Latn-RS" sz="2800" dirty="0"/>
              <a:t>6</a:t>
            </a:r>
            <a:r>
              <a:rPr sz="2800" dirty="0"/>
              <a:t> groups for </a:t>
            </a:r>
            <a:r>
              <a:rPr sz="2800" dirty="0" err="1"/>
              <a:t>practicals</a:t>
            </a:r>
            <a:r>
              <a:rPr sz="2800" dirty="0"/>
              <a:t>, each containing </a:t>
            </a:r>
            <a:r>
              <a:rPr lang="sr-Latn-RS" sz="2800" dirty="0"/>
              <a:t>about 6</a:t>
            </a:r>
            <a:r>
              <a:rPr sz="2800" dirty="0"/>
              <a:t> students</a:t>
            </a:r>
            <a:r>
              <a:rPr lang="sr-Latn-RS" sz="2800" dirty="0"/>
              <a:t> </a:t>
            </a:r>
            <a:r>
              <a:rPr lang="sr-Latn-RS" sz="2800" dirty="0">
                <a:solidFill>
                  <a:srgbClr val="FF0000"/>
                </a:solidFill>
              </a:rPr>
              <a:t>except</a:t>
            </a:r>
            <a:r>
              <a:rPr lang="sr-Latn-RS" sz="2800" dirty="0"/>
              <a:t> for the CPCR course in the Sim Centre (two groups, group 1 first week, group 2 second week)</a:t>
            </a:r>
          </a:p>
          <a:p>
            <a:pPr marL="0" indent="0">
              <a:buNone/>
              <a:defRPr sz="3000"/>
            </a:pPr>
            <a:endParaRPr sz="900" dirty="0"/>
          </a:p>
          <a:p>
            <a:pPr>
              <a:defRPr sz="3000"/>
            </a:pPr>
            <a:r>
              <a:rPr lang="sr-Latn-RS" sz="2800" dirty="0"/>
              <a:t>Theoretical l</a:t>
            </a:r>
            <a:r>
              <a:rPr sz="2800" dirty="0" err="1"/>
              <a:t>ectures</a:t>
            </a:r>
            <a:r>
              <a:rPr sz="2800" dirty="0"/>
              <a:t> and </a:t>
            </a:r>
            <a:r>
              <a:rPr sz="2800" dirty="0" err="1"/>
              <a:t>practicals</a:t>
            </a:r>
            <a:r>
              <a:rPr sz="2800" dirty="0"/>
              <a:t> in Surgery are scheduled on Mondays and Tuesdays as noted in the timetable, </a:t>
            </a:r>
            <a:r>
              <a:rPr sz="2800" b="1" dirty="0"/>
              <a:t>except for the</a:t>
            </a:r>
            <a:r>
              <a:rPr lang="sr-Latn-RS" sz="2800" b="1" dirty="0"/>
              <a:t> </a:t>
            </a:r>
            <a:r>
              <a:rPr sz="2800" b="1" dirty="0" err="1"/>
              <a:t>practicals</a:t>
            </a:r>
            <a:r>
              <a:rPr sz="2800" b="1" dirty="0"/>
              <a:t> in Simulation center (</a:t>
            </a:r>
            <a:r>
              <a:rPr lang="sr-Latn-RS" sz="2800" b="1" dirty="0"/>
              <a:t>first and second </a:t>
            </a:r>
            <a:r>
              <a:rPr sz="2800" b="1" dirty="0"/>
              <a:t>week, October </a:t>
            </a:r>
            <a:r>
              <a:rPr lang="sr-Latn-RS" sz="2800" b="1" dirty="0"/>
              <a:t>01</a:t>
            </a:r>
            <a:r>
              <a:rPr sz="2800" b="1" dirty="0"/>
              <a:t>-1</a:t>
            </a:r>
            <a:r>
              <a:rPr lang="sr-Latn-RS" sz="2800" b="1" dirty="0"/>
              <a:t>4</a:t>
            </a:r>
            <a:r>
              <a:rPr sz="2800" b="1" baseline="30000" dirty="0" err="1"/>
              <a:t>th</a:t>
            </a:r>
            <a:r>
              <a:rPr lang="sr-Latn-RS" sz="2800" b="1" baseline="30000" dirty="0"/>
              <a:t> </a:t>
            </a:r>
            <a:r>
              <a:rPr sz="2800" b="1" dirty="0"/>
              <a:t>)</a:t>
            </a:r>
            <a:endParaRPr lang="sr-Latn-RS" sz="2800" b="1" dirty="0"/>
          </a:p>
          <a:p>
            <a:pPr marL="0" indent="0">
              <a:buNone/>
              <a:defRPr sz="3000"/>
            </a:pPr>
            <a:endParaRPr sz="2800" dirty="0"/>
          </a:p>
          <a:p>
            <a:pPr>
              <a:defRPr sz="3000"/>
            </a:pP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594995" y="-15240"/>
            <a:ext cx="10972800" cy="574040"/>
          </a:xfrm>
        </p:spPr>
        <p:txBody>
          <a:bodyPr/>
          <a:lstStyle/>
          <a:p>
            <a:r>
              <a:rPr sz="3200" b="1" dirty="0"/>
              <a:t>First </a:t>
            </a:r>
            <a:r>
              <a:rPr lang="sr-Latn-RS" sz="3200" b="1" dirty="0"/>
              <a:t>and second </a:t>
            </a:r>
            <a:r>
              <a:rPr sz="3200" b="1" dirty="0"/>
              <a:t>week (October </a:t>
            </a:r>
            <a:r>
              <a:rPr lang="sr-Latn-RS" sz="3200" b="1" dirty="0"/>
              <a:t>1</a:t>
            </a:r>
            <a:r>
              <a:rPr sz="3200" b="1" dirty="0"/>
              <a:t>-</a:t>
            </a:r>
            <a:r>
              <a:rPr lang="sr-Latn-RS" sz="3200" b="1" dirty="0"/>
              <a:t>14</a:t>
            </a:r>
            <a:r>
              <a:rPr sz="3200" b="1" baseline="30000" dirty="0" err="1"/>
              <a:t>th</a:t>
            </a:r>
            <a:r>
              <a:rPr sz="3200" b="1" dirty="0"/>
              <a:t>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217804" y="774065"/>
            <a:ext cx="11905615" cy="5883910"/>
          </a:xfrm>
        </p:spPr>
        <p:txBody>
          <a:bodyPr/>
          <a:lstStyle/>
          <a:p>
            <a:r>
              <a:rPr sz="2400" dirty="0" err="1"/>
              <a:t>Subcourse</a:t>
            </a:r>
            <a:r>
              <a:rPr lang="sr-Latn-RS" sz="2400" dirty="0"/>
              <a:t>: A</a:t>
            </a:r>
            <a:r>
              <a:rPr sz="2400" dirty="0" err="1"/>
              <a:t>nesthesiology</a:t>
            </a:r>
            <a:r>
              <a:rPr sz="2400" dirty="0"/>
              <a:t> </a:t>
            </a:r>
            <a:r>
              <a:rPr lang="sr-Latn-RS" sz="2400" dirty="0"/>
              <a:t>/</a:t>
            </a:r>
            <a:r>
              <a:rPr sz="2400" dirty="0"/>
              <a:t> </a:t>
            </a:r>
            <a:r>
              <a:rPr sz="2400" dirty="0" err="1"/>
              <a:t>reanimatology</a:t>
            </a:r>
            <a:endParaRPr lang="sr-Latn-RS" sz="2400" dirty="0"/>
          </a:p>
          <a:p>
            <a:pPr marL="0" indent="0">
              <a:buNone/>
            </a:pPr>
            <a:endParaRPr sz="800" dirty="0"/>
          </a:p>
          <a:p>
            <a:r>
              <a:rPr lang="sr-Latn-RS" sz="2400" dirty="0">
                <a:solidFill>
                  <a:srgbClr val="FF0000"/>
                </a:solidFill>
              </a:rPr>
              <a:t>P</a:t>
            </a:r>
            <a:r>
              <a:rPr sz="2400" dirty="0" err="1">
                <a:solidFill>
                  <a:srgbClr val="FF0000"/>
                </a:solidFill>
              </a:rPr>
              <a:t>racticals</a:t>
            </a:r>
            <a:r>
              <a:rPr sz="2400" dirty="0">
                <a:solidFill>
                  <a:srgbClr val="FF0000"/>
                </a:solidFill>
              </a:rPr>
              <a:t> location</a:t>
            </a:r>
            <a:r>
              <a:rPr sz="2400" dirty="0"/>
              <a:t>: </a:t>
            </a:r>
            <a:r>
              <a:rPr lang="sr-Latn-RS" sz="2400" dirty="0"/>
              <a:t>CPCR Simulation centre (see the map later)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>
                <a:solidFill>
                  <a:srgbClr val="FF0000"/>
                </a:solidFill>
              </a:rPr>
              <a:t>Theoretical lectures </a:t>
            </a:r>
            <a:r>
              <a:rPr lang="sr-Latn-RS" sz="2400" dirty="0"/>
              <a:t>will be on </a:t>
            </a:r>
            <a:r>
              <a:rPr lang="en-GB" sz="2400" dirty="0"/>
              <a:t>Monday</a:t>
            </a:r>
            <a:r>
              <a:rPr lang="sr-Latn-RS" sz="2400" dirty="0"/>
              <a:t>s</a:t>
            </a:r>
            <a:r>
              <a:rPr lang="en-GB" sz="2400" dirty="0"/>
              <a:t> and Tuesday</a:t>
            </a:r>
            <a:r>
              <a:rPr lang="sr-Latn-RS" sz="2400" dirty="0"/>
              <a:t>s (</a:t>
            </a:r>
            <a:r>
              <a:rPr lang="en-GB" sz="2400" dirty="0"/>
              <a:t>October </a:t>
            </a:r>
            <a:r>
              <a:rPr lang="sr-Latn-RS" sz="2400" dirty="0"/>
              <a:t>1,7,8 and 14th) </a:t>
            </a:r>
            <a:r>
              <a:rPr lang="en-GB" sz="2400" dirty="0"/>
              <a:t>at the amphitheatre of the </a:t>
            </a:r>
            <a:r>
              <a:rPr lang="sr-Latn-RS" sz="2400" dirty="0"/>
              <a:t>Second Surgical Clinic </a:t>
            </a:r>
            <a:r>
              <a:rPr lang="sr-Latn-RS" sz="2400" dirty="0">
                <a:solidFill>
                  <a:srgbClr val="FF0000"/>
                </a:solidFill>
              </a:rPr>
              <a:t>(whole group!)</a:t>
            </a:r>
          </a:p>
          <a:p>
            <a:pPr marL="0" indent="0">
              <a:buNone/>
            </a:pPr>
            <a:endParaRPr sz="800" dirty="0"/>
          </a:p>
          <a:p>
            <a:r>
              <a:rPr lang="sr-Latn-RS" sz="2400" dirty="0"/>
              <a:t>Simulation P</a:t>
            </a:r>
            <a:r>
              <a:rPr sz="2400" dirty="0" err="1"/>
              <a:t>racticals</a:t>
            </a:r>
            <a:r>
              <a:rPr sz="2400" dirty="0"/>
              <a:t> </a:t>
            </a:r>
            <a:r>
              <a:rPr lang="sr-Latn-RS" sz="2400" dirty="0"/>
              <a:t>are</a:t>
            </a:r>
            <a:r>
              <a:rPr sz="2400" dirty="0"/>
              <a:t> </a:t>
            </a:r>
            <a:r>
              <a:rPr lang="sr-Latn-RS" sz="2400" dirty="0">
                <a:solidFill>
                  <a:srgbClr val="FF0000"/>
                </a:solidFill>
              </a:rPr>
              <a:t>every day </a:t>
            </a:r>
            <a:r>
              <a:rPr lang="sr-Latn-RS" sz="2400" dirty="0"/>
              <a:t>(Monday from 8-11.30, Tuesday, Wednesday from 8-10.30h); Thursday from 14-17.30h and Friday from 12.30-16h. 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For Practicals, students are diveded into </a:t>
            </a:r>
            <a:r>
              <a:rPr lang="sr-Latn-RS" sz="2400" dirty="0">
                <a:solidFill>
                  <a:srgbClr val="FF0000"/>
                </a:solidFill>
              </a:rPr>
              <a:t>two subgroups</a:t>
            </a:r>
            <a:r>
              <a:rPr lang="sr-Latn-RS" sz="2400" dirty="0"/>
              <a:t> (see next page!)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First group attends Sim practicals every day during the first week (October 1-7</a:t>
            </a:r>
            <a:r>
              <a:rPr lang="sr-Latn-RS" sz="2400" baseline="30000" dirty="0"/>
              <a:t>th</a:t>
            </a:r>
            <a:r>
              <a:rPr lang="sr-Latn-RS" sz="2400" dirty="0"/>
              <a:t>), the second group </a:t>
            </a:r>
            <a:r>
              <a:rPr lang="sr-Latn-RS" sz="2400" u="sng" dirty="0"/>
              <a:t>has no practicals </a:t>
            </a:r>
            <a:r>
              <a:rPr lang="sr-Latn-RS" sz="2400" dirty="0"/>
              <a:t>during this week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Second</a:t>
            </a:r>
            <a:r>
              <a:rPr lang="en-GB" sz="2400" dirty="0"/>
              <a:t> group attends Sim </a:t>
            </a:r>
            <a:r>
              <a:rPr lang="en-GB" sz="2400" dirty="0" err="1"/>
              <a:t>practicals</a:t>
            </a:r>
            <a:r>
              <a:rPr lang="en-GB" sz="2400" dirty="0"/>
              <a:t> </a:t>
            </a:r>
            <a:r>
              <a:rPr lang="sr-Latn-RS" sz="2400" dirty="0"/>
              <a:t>every day </a:t>
            </a:r>
            <a:r>
              <a:rPr lang="en-GB" sz="2400" dirty="0"/>
              <a:t>during the </a:t>
            </a:r>
            <a:r>
              <a:rPr lang="sr-Latn-RS" sz="2400" dirty="0"/>
              <a:t>second</a:t>
            </a:r>
            <a:r>
              <a:rPr lang="en-GB" sz="2400" dirty="0"/>
              <a:t> week (October </a:t>
            </a:r>
            <a:r>
              <a:rPr lang="sr-Latn-RS" sz="2400" dirty="0"/>
              <a:t>8</a:t>
            </a:r>
            <a:r>
              <a:rPr lang="en-GB" sz="2400" dirty="0"/>
              <a:t>-</a:t>
            </a:r>
            <a:r>
              <a:rPr lang="sr-Latn-RS" sz="2400" dirty="0"/>
              <a:t>14</a:t>
            </a:r>
            <a:r>
              <a:rPr lang="en-GB" sz="2400" baseline="30000" dirty="0" err="1"/>
              <a:t>th</a:t>
            </a:r>
            <a:r>
              <a:rPr lang="en-GB" sz="2400" dirty="0"/>
              <a:t>)</a:t>
            </a:r>
            <a:r>
              <a:rPr lang="sr-Latn-RS" sz="2400" dirty="0"/>
              <a:t>, the first group </a:t>
            </a:r>
            <a:r>
              <a:rPr lang="sr-Latn-RS" sz="2400" u="sng" dirty="0"/>
              <a:t>has no practicals </a:t>
            </a:r>
            <a:r>
              <a:rPr lang="sr-Latn-RS" sz="2400" dirty="0"/>
              <a:t>during this week</a:t>
            </a:r>
          </a:p>
          <a:p>
            <a:pPr marL="0" indent="0">
              <a:buNone/>
            </a:pPr>
            <a:endParaRPr lang="sr-Latn-RS" sz="900" dirty="0"/>
          </a:p>
          <a:p>
            <a:r>
              <a:rPr lang="sr-Latn-RS" sz="2400" dirty="0"/>
              <a:t>This relatively complex schedule was created in order to avoid overlap with other courses</a:t>
            </a: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-15240"/>
            <a:ext cx="10972800" cy="781458"/>
          </a:xfrm>
        </p:spPr>
        <p:txBody>
          <a:bodyPr/>
          <a:lstStyle/>
          <a:p>
            <a:r>
              <a:rPr lang="sr-Latn-RS" sz="3200" dirty="0"/>
              <a:t>Groups for first two weeks practicals (Sim Centre)</a:t>
            </a:r>
            <a:endParaRPr sz="3200" baseline="30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EEA95-4EB1-DDBB-2EDC-EB92B39D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" y="917574"/>
            <a:ext cx="5903812" cy="5940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12A8E-7FD8-B881-3686-75164D6B2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1061085"/>
            <a:ext cx="5609916" cy="57969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4F439D-7CA6-415E-87EF-BA9500361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4987" r="11157" b="2894"/>
          <a:stretch/>
        </p:blipFill>
        <p:spPr>
          <a:xfrm>
            <a:off x="1001394" y="0"/>
            <a:ext cx="101311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7795-552F-420F-99CF-76B22187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October 15</a:t>
            </a:r>
            <a:r>
              <a:rPr lang="sr-Latn-RS" baseline="30000" dirty="0"/>
              <a:t>th</a:t>
            </a:r>
            <a:r>
              <a:rPr lang="sr-Latn-RS" dirty="0"/>
              <a:t> – December 2</a:t>
            </a:r>
            <a:r>
              <a:rPr lang="sr-Latn-RS" baseline="30000" dirty="0"/>
              <a:t>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48DA-4B93-4D5E-8B90-1796C8B0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320"/>
            <a:ext cx="10972800" cy="4709160"/>
          </a:xfrm>
        </p:spPr>
        <p:txBody>
          <a:bodyPr/>
          <a:lstStyle/>
          <a:p>
            <a:r>
              <a:rPr lang="sr-Latn-RS" dirty="0"/>
              <a:t>Subcourses: General and Digestive surgery</a:t>
            </a:r>
          </a:p>
          <a:p>
            <a:r>
              <a:rPr lang="sr-Latn-RS" dirty="0"/>
              <a:t>Theoretical l</a:t>
            </a:r>
            <a:r>
              <a:rPr lang="en-GB" dirty="0" err="1"/>
              <a:t>ectures</a:t>
            </a:r>
            <a:r>
              <a:rPr lang="en-GB" dirty="0"/>
              <a:t> will be </a:t>
            </a:r>
            <a:r>
              <a:rPr lang="sr-Latn-RS" dirty="0"/>
              <a:t>held at the Library of the First Surgical Clinic, from 10.30h</a:t>
            </a:r>
          </a:p>
          <a:p>
            <a:r>
              <a:rPr lang="en-GB" dirty="0" err="1"/>
              <a:t>Practicals</a:t>
            </a:r>
            <a:r>
              <a:rPr lang="en-GB" dirty="0"/>
              <a:t> location: First surgical Clinic, </a:t>
            </a:r>
            <a:r>
              <a:rPr lang="sr-Latn-RS" dirty="0"/>
              <a:t>and New Urgent Centre (new building), of the </a:t>
            </a:r>
            <a:r>
              <a:rPr lang="en-GB" dirty="0"/>
              <a:t>Clinical Centre of Serbia (CCS)</a:t>
            </a:r>
          </a:p>
          <a:p>
            <a:r>
              <a:rPr lang="en-GB" dirty="0"/>
              <a:t>Meeting point</a:t>
            </a:r>
            <a:r>
              <a:rPr lang="sr-Latn-RS" dirty="0"/>
              <a:t> for 15th Oct</a:t>
            </a:r>
            <a:r>
              <a:rPr lang="en-GB" dirty="0"/>
              <a:t>: Posterior entrance of the First surgical Clinic, in the basement</a:t>
            </a:r>
          </a:p>
          <a:p>
            <a:r>
              <a:rPr lang="en-GB" dirty="0" err="1"/>
              <a:t>Practicals</a:t>
            </a:r>
            <a:r>
              <a:rPr lang="en-GB" dirty="0"/>
              <a:t> start at 8.</a:t>
            </a:r>
            <a:r>
              <a:rPr lang="sr-Latn-RS" dirty="0"/>
              <a:t>15</a:t>
            </a:r>
            <a:r>
              <a:rPr lang="en-GB" dirty="0"/>
              <a:t>h (meeting </a:t>
            </a:r>
            <a:r>
              <a:rPr lang="sr-Latn-RS" dirty="0"/>
              <a:t>point </a:t>
            </a:r>
            <a:r>
              <a:rPr lang="en-GB" dirty="0"/>
              <a:t>at 08.</a:t>
            </a:r>
            <a:r>
              <a:rPr lang="sr-Latn-RS" dirty="0"/>
              <a:t>00</a:t>
            </a:r>
            <a:r>
              <a:rPr lang="en-GB" dirty="0"/>
              <a:t>h</a:t>
            </a:r>
            <a:r>
              <a:rPr lang="sr-Latn-RS" dirty="0"/>
              <a:t>, groups </a:t>
            </a:r>
            <a:r>
              <a:rPr lang="en-GB" dirty="0"/>
              <a:t>timetable will be posted later)</a:t>
            </a:r>
          </a:p>
          <a:p>
            <a:endParaRPr lang="en-GB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506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B72-4231-49B5-A9E3-93565424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December 3</a:t>
            </a:r>
            <a:r>
              <a:rPr lang="sr-Latn-RS" baseline="30000" dirty="0"/>
              <a:t>rd </a:t>
            </a:r>
            <a:r>
              <a:rPr lang="sr-Latn-RS" dirty="0"/>
              <a:t>– the end of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47F0-B562-4E1A-9B02-134935D0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0"/>
            <a:ext cx="12123420" cy="4526280"/>
          </a:xfrm>
        </p:spPr>
        <p:txBody>
          <a:bodyPr/>
          <a:lstStyle/>
          <a:p>
            <a:r>
              <a:rPr lang="sr-Latn-RS" dirty="0"/>
              <a:t>Subcourses: Thoracic surgery, Cardiovascular surgery, Plastic surgery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Theoretical lectures and </a:t>
            </a:r>
            <a:r>
              <a:rPr lang="en-GB" dirty="0" err="1"/>
              <a:t>Practicals</a:t>
            </a:r>
            <a:r>
              <a:rPr lang="en-GB" dirty="0"/>
              <a:t> location</a:t>
            </a:r>
            <a:r>
              <a:rPr lang="sr-Latn-RS" dirty="0"/>
              <a:t>s:</a:t>
            </a:r>
          </a:p>
          <a:p>
            <a:pPr lvl="1"/>
            <a:r>
              <a:rPr lang="en-GB" dirty="0"/>
              <a:t>Clinic</a:t>
            </a:r>
            <a:r>
              <a:rPr lang="sr-Latn-RS" dirty="0"/>
              <a:t> for Thoracic Surgery</a:t>
            </a:r>
            <a:r>
              <a:rPr lang="en-GB" dirty="0"/>
              <a:t>, </a:t>
            </a:r>
            <a:r>
              <a:rPr lang="sr-Latn-RS" dirty="0"/>
              <a:t>New building of the </a:t>
            </a:r>
            <a:r>
              <a:rPr lang="en-GB" dirty="0"/>
              <a:t>Clinical Centre of Serbia (CCS)</a:t>
            </a:r>
            <a:endParaRPr lang="sr-Latn-RS" dirty="0"/>
          </a:p>
          <a:p>
            <a:pPr lvl="1"/>
            <a:r>
              <a:rPr lang="sr-Latn-RS" dirty="0"/>
              <a:t>Clinics for Vascular and Cardiac surgery, Second Surgical Clinic -</a:t>
            </a:r>
            <a:r>
              <a:rPr lang="en-GB" dirty="0"/>
              <a:t>Clinical Centre of Serbia (CCS)</a:t>
            </a:r>
            <a:endParaRPr lang="sr-Latn-RS" dirty="0"/>
          </a:p>
          <a:p>
            <a:pPr lvl="1"/>
            <a:r>
              <a:rPr lang="sr-Latn-RS" dirty="0"/>
              <a:t>Institute for Cardiovascular Diseases Dedinje</a:t>
            </a:r>
          </a:p>
          <a:p>
            <a:pPr lvl="1"/>
            <a:r>
              <a:rPr lang="sr-Latn-RS" dirty="0"/>
              <a:t>Clinic for Plastic and reconstructive surgery, Old Urgent Centre – Clinical Centre of Serbia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Meeting point</a:t>
            </a:r>
            <a:r>
              <a:rPr lang="sr-Latn-RS" dirty="0"/>
              <a:t>s and practicals timetables will be posted later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68497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691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Presentation</vt:lpstr>
      <vt:lpstr>Course in Surgery, IX semester 2024/25</vt:lpstr>
      <vt:lpstr>General information</vt:lpstr>
      <vt:lpstr>PowerPoint Presentation</vt:lpstr>
      <vt:lpstr>Instructions</vt:lpstr>
      <vt:lpstr>First and second week (October 1-14th)</vt:lpstr>
      <vt:lpstr>Groups for first two weeks practicals (Sim Centre)</vt:lpstr>
      <vt:lpstr>PowerPoint Presentation</vt:lpstr>
      <vt:lpstr>October 15th – December 2nd</vt:lpstr>
      <vt:lpstr>December 3rd – the end of the semester</vt:lpstr>
      <vt:lpstr>Other informations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 Surgery, IX semester 2020/21</dc:title>
  <dc:creator>Slavko Matic</dc:creator>
  <cp:lastModifiedBy>Lenovo</cp:lastModifiedBy>
  <cp:revision>64</cp:revision>
  <dcterms:created xsi:type="dcterms:W3CDTF">2020-10-01T07:11:11Z</dcterms:created>
  <dcterms:modified xsi:type="dcterms:W3CDTF">2024-09-25T22:08:27Z</dcterms:modified>
</cp:coreProperties>
</file>